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1" r:id="rId5"/>
    <p:sldId id="263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96" y="-3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dcnr.state.pa.us/forestry/invasivetutorial/images/green14.jpg" TargetMode="External"/><Relationship Id="rId13" Type="http://schemas.openxmlformats.org/officeDocument/2006/relationships/image" Target="../media/image12.png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12" Type="http://schemas.openxmlformats.org/officeDocument/2006/relationships/image" Target="../media/image11.jpeg"/><Relationship Id="rId2" Type="http://schemas.openxmlformats.org/officeDocument/2006/relationships/hyperlink" Target="http://www.kalitva.ru/uploads/posts/2009-12/1262068843_cane2.jpg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flamber.ru/files/photos/1152431728/1152907168_f.jpg" TargetMode="External"/><Relationship Id="rId11" Type="http://schemas.openxmlformats.org/officeDocument/2006/relationships/image" Target="../media/image10.jpeg"/><Relationship Id="rId5" Type="http://schemas.openxmlformats.org/officeDocument/2006/relationships/image" Target="../media/image7.jpeg"/><Relationship Id="rId10" Type="http://schemas.openxmlformats.org/officeDocument/2006/relationships/hyperlink" Target="http://lifecity.com.ua/knowledge/1212273918_i-979.jpg" TargetMode="External"/><Relationship Id="rId4" Type="http://schemas.openxmlformats.org/officeDocument/2006/relationships/hyperlink" Target="http://berdyansk.org.ua/forums/uploads/1131359617/gallery_1_8_250631.jpg" TargetMode="External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457393"/>
            <a:ext cx="7772400" cy="1691687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РАСТЕНИЯ ВОДОЁМОВ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Ростовской области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1178809.jpg"/>
          <p:cNvPicPr>
            <a:picLocks noChangeAspect="1"/>
          </p:cNvPicPr>
          <p:nvPr/>
        </p:nvPicPr>
        <p:blipFill>
          <a:blip r:embed="rId2"/>
          <a:srcRect l="2978" t="16498" r="40595" b="29467"/>
          <a:stretch>
            <a:fillRect/>
          </a:stretch>
        </p:blipFill>
        <p:spPr>
          <a:xfrm>
            <a:off x="395536" y="4509120"/>
            <a:ext cx="3321867" cy="2143140"/>
          </a:xfrm>
          <a:prstGeom prst="ellipse">
            <a:avLst/>
          </a:prstGeom>
          <a:ln w="38100">
            <a:solidFill>
              <a:srgbClr val="4D4D4D">
                <a:lumMod val="75000"/>
              </a:srgbClr>
            </a:solidFill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58693"/>
            <a:ext cx="3294593" cy="229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0" descr="http://www.stepnoy-sledopyt.narod.ru/manych/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536" y="200754"/>
            <a:ext cx="3321867" cy="2214578"/>
          </a:xfrm>
          <a:prstGeom prst="ellipse">
            <a:avLst/>
          </a:prstGeom>
          <a:ln w="63500" cap="rnd">
            <a:solidFill>
              <a:srgbClr val="00206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 descr="http://www.stepnoy-sledopyt.narod.ru/manych/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80112" y="4509120"/>
            <a:ext cx="3294594" cy="2214578"/>
          </a:xfrm>
          <a:prstGeom prst="ellipse">
            <a:avLst/>
          </a:prstGeom>
          <a:ln w="63500" cap="rnd">
            <a:solidFill>
              <a:srgbClr val="00206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3851920" y="4877745"/>
            <a:ext cx="1656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Воспитатель МБДОУ </a:t>
            </a:r>
            <a:r>
              <a:rPr lang="ru-RU" b="1" dirty="0" err="1" smtClean="0"/>
              <a:t>кашарског</a:t>
            </a:r>
            <a:r>
              <a:rPr lang="ru-RU" b="1" dirty="0" smtClean="0"/>
              <a:t> д/с №2 «Сказка» Алехина Е.С.</a:t>
            </a:r>
            <a:endParaRPr lang="ru-RU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25019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253" y="282949"/>
            <a:ext cx="7499350" cy="7969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1268" name="Прямоугольник 5"/>
          <p:cNvSpPr>
            <a:spLocks noChangeArrowheads="1"/>
          </p:cNvSpPr>
          <p:nvPr/>
        </p:nvSpPr>
        <p:spPr bwMode="auto">
          <a:xfrm>
            <a:off x="251520" y="1185069"/>
            <a:ext cx="2571750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dirty="0">
                <a:latin typeface="Corbel" pitchFamily="34" charset="0"/>
              </a:rPr>
              <a:t>По берегам наших водоёмов растут </a:t>
            </a:r>
            <a:r>
              <a:rPr lang="ru-RU" altLang="ru-RU" dirty="0" smtClean="0">
                <a:latin typeface="Corbel" pitchFamily="34" charset="0"/>
              </a:rPr>
              <a:t>камыш рогоз, тростник</a:t>
            </a:r>
            <a:r>
              <a:rPr lang="ru-RU" altLang="ru-RU" dirty="0">
                <a:latin typeface="Corbel" pitchFamily="34" charset="0"/>
              </a:rPr>
              <a:t>, осока. Когда вы купались, то, наверное, наступали на скользкие камни, покрытые зелёным налётом? Это водоросли. Водоросли и водные цветковые растения - элодея, роголистник, кувшинка и кубышка жители наших водоёмов. Они берут питания из воды, грунта и ила на дне водоема. </a:t>
            </a:r>
          </a:p>
        </p:txBody>
      </p:sp>
      <p:pic>
        <p:nvPicPr>
          <p:cNvPr id="3074" name="Picture 2" descr="Картинка 2 из 21398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38125"/>
            <a:ext cx="507682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Картинка 2 из 26417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079874"/>
            <a:ext cx="507682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Картинка 5 из 5509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715070"/>
            <a:ext cx="476250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429125" y="1000125"/>
            <a:ext cx="14253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C00000"/>
                </a:solidFill>
                <a:latin typeface="Corbel" pitchFamily="34" charset="0"/>
              </a:rPr>
              <a:t>тростник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000500" y="2143125"/>
            <a:ext cx="9733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C00000"/>
                </a:solidFill>
                <a:latin typeface="Corbel" pitchFamily="34" charset="0"/>
              </a:rPr>
              <a:t>осока</a:t>
            </a:r>
          </a:p>
        </p:txBody>
      </p:sp>
      <p:pic>
        <p:nvPicPr>
          <p:cNvPr id="3080" name="Picture 8" descr="Картинка 8 из 27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062806"/>
            <a:ext cx="3571875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477343" y="4769792"/>
            <a:ext cx="11319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C00000"/>
                </a:solidFill>
                <a:latin typeface="Corbel" pitchFamily="34" charset="0"/>
              </a:rPr>
              <a:t>элодея</a:t>
            </a:r>
          </a:p>
        </p:txBody>
      </p:sp>
      <p:pic>
        <p:nvPicPr>
          <p:cNvPr id="3082" name="Picture 10" descr="Картинка 3 из 30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97096" y="3501008"/>
            <a:ext cx="5076825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477343" y="3445165"/>
            <a:ext cx="19162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C00000"/>
                </a:solidFill>
                <a:latin typeface="Corbel" pitchFamily="34" charset="0"/>
              </a:rPr>
              <a:t>роголистник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235509" y="756444"/>
            <a:ext cx="10715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C00000"/>
                </a:solidFill>
                <a:latin typeface="Corbel" pitchFamily="34" charset="0"/>
              </a:rPr>
              <a:t>Рогоз</a:t>
            </a:r>
          </a:p>
        </p:txBody>
      </p:sp>
      <p:pic>
        <p:nvPicPr>
          <p:cNvPr id="17" name="Picture 4" descr=" 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85926" y="2653357"/>
            <a:ext cx="5405438" cy="257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715125" y="2714625"/>
            <a:ext cx="12858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000" b="1" dirty="0">
                <a:solidFill>
                  <a:srgbClr val="C00000"/>
                </a:solidFill>
                <a:latin typeface="Corbel" pitchFamily="34" charset="0"/>
              </a:rPr>
              <a:t>кубышка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8406" y="4335725"/>
            <a:ext cx="2934559" cy="2736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836088" y="4839933"/>
            <a:ext cx="1521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кувшинка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8538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5" grpId="0"/>
      <p:bldP spid="16" grpId="0"/>
      <p:bldP spid="18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1176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107504" y="142875"/>
            <a:ext cx="8893621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400" b="1" dirty="0">
                <a:solidFill>
                  <a:srgbClr val="FF0000"/>
                </a:solidFill>
                <a:latin typeface="Corbel" pitchFamily="34" charset="0"/>
              </a:rPr>
              <a:t>Водные растения, разрастаясь, образуют зелёную массу, которая обогащает воду кислородом, а сама становится пищей для всевозможных  животных.</a:t>
            </a:r>
          </a:p>
        </p:txBody>
      </p:sp>
      <p:pic>
        <p:nvPicPr>
          <p:cNvPr id="4" name="Picture 6" descr=" "/>
          <p:cNvPicPr>
            <a:picLocks noChangeAspect="1" noChangeArrowheads="1"/>
          </p:cNvPicPr>
          <p:nvPr/>
        </p:nvPicPr>
        <p:blipFill>
          <a:blip r:embed="rId3"/>
          <a:srcRect t="33333"/>
          <a:stretch>
            <a:fillRect/>
          </a:stretch>
        </p:blipFill>
        <p:spPr bwMode="auto">
          <a:xfrm>
            <a:off x="1643042" y="1142984"/>
            <a:ext cx="6619868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87335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4340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3313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Прямоугольник 3"/>
          <p:cNvSpPr>
            <a:spLocks noChangeArrowheads="1"/>
          </p:cNvSpPr>
          <p:nvPr/>
        </p:nvSpPr>
        <p:spPr bwMode="auto">
          <a:xfrm>
            <a:off x="-36512" y="188640"/>
            <a:ext cx="93313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400" b="1" dirty="0">
                <a:solidFill>
                  <a:srgbClr val="FF0000"/>
                </a:solidFill>
                <a:latin typeface="Corbel" pitchFamily="34" charset="0"/>
              </a:rPr>
              <a:t>Водоросли и водные цветковые растения, поселившись в озере, начинают расти и размножаться. Минеральные вещества они берут из воды </a:t>
            </a:r>
            <a:r>
              <a:rPr lang="ru-RU" altLang="ru-RU" sz="2400" b="1" dirty="0" smtClean="0">
                <a:solidFill>
                  <a:srgbClr val="FF0000"/>
                </a:solidFill>
                <a:latin typeface="Corbel" pitchFamily="34" charset="0"/>
              </a:rPr>
              <a:t> </a:t>
            </a:r>
            <a:r>
              <a:rPr lang="ru-RU" altLang="ru-RU" sz="2400" b="1" dirty="0">
                <a:solidFill>
                  <a:srgbClr val="FF0000"/>
                </a:solidFill>
                <a:latin typeface="Corbel" pitchFamily="34" charset="0"/>
              </a:rPr>
              <a:t>или на дне озера.</a:t>
            </a:r>
          </a:p>
        </p:txBody>
      </p:sp>
    </p:spTree>
    <p:extLst>
      <p:ext uri="{BB962C8B-B14F-4D97-AF65-F5344CB8AC3E}">
        <p14:creationId xmlns:p14="http://schemas.microsoft.com/office/powerpoint/2010/main" xmlns="" val="74272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2589782"/>
            <a:ext cx="8496945" cy="3450696"/>
          </a:xfrm>
        </p:spPr>
        <p:txBody>
          <a:bodyPr>
            <a:normAutofit/>
          </a:bodyPr>
          <a:lstStyle/>
          <a:p>
            <a:pPr marL="0" lvl="0" indent="0" algn="ctr">
              <a:spcBef>
                <a:spcPts val="0"/>
              </a:spcBef>
              <a:buClrTx/>
              <a:buSzTx/>
              <a:buNone/>
              <a:defRPr/>
            </a:pPr>
            <a:r>
              <a:rPr lang="ru-RU" sz="1800" dirty="0">
                <a:solidFill>
                  <a:prstClr val="black"/>
                </a:solidFill>
              </a:rPr>
              <a:t>В нашем крае делается многое, чтобы сохранить обитателей водоёмов. </a:t>
            </a:r>
            <a:r>
              <a:rPr lang="ru-RU" sz="1800" b="1" dirty="0">
                <a:solidFill>
                  <a:srgbClr val="C00000"/>
                </a:solidFill>
              </a:rPr>
              <a:t>На водоёмах нельзя рвать растения. </a:t>
            </a:r>
            <a:r>
              <a:rPr lang="ru-RU" sz="1800" dirty="0">
                <a:solidFill>
                  <a:prstClr val="black"/>
                </a:solidFill>
              </a:rPr>
              <a:t>Без них водоём теряет красоту, а люди недолго могут любоваться водными растениями. Вытянутые из воды они быстро увядают, и люди их просто выбрасывают. Не долго радует людей и рогоз. Он действительно красив, и иногда люди несут его охапками. Попав в дом, початок этого растения быстро высыхает, семена разлетаются по квартире и доставляют много хлопот её хозяевам. </a:t>
            </a:r>
            <a:r>
              <a:rPr lang="ru-RU" sz="1800" b="1" dirty="0">
                <a:solidFill>
                  <a:srgbClr val="C00000"/>
                </a:solidFill>
              </a:rPr>
              <a:t>Некоторые растения водоёмов охраняются особо, занесены в Красную книгу. Эт</a:t>
            </a:r>
            <a:r>
              <a:rPr lang="ru-RU" sz="1800" b="1" u="sng" dirty="0">
                <a:solidFill>
                  <a:srgbClr val="C00000"/>
                </a:solidFill>
              </a:rPr>
              <a:t>о белая кувшинка, жёлтая кубышка.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067944" y="404664"/>
            <a:ext cx="4618856" cy="1252728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7030A0"/>
                </a:solidFill>
              </a:rPr>
              <a:t>Охрана растений </a:t>
            </a:r>
            <a:r>
              <a:rPr lang="ru-RU" b="1" i="1" dirty="0" smtClean="0">
                <a:solidFill>
                  <a:srgbClr val="7030A0"/>
                </a:solidFill>
              </a:rPr>
              <a:t>водоёмов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79712" y="220486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b="1" u="sng" dirty="0">
              <a:solidFill>
                <a:srgbClr val="C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699" y="44625"/>
            <a:ext cx="2934559" cy="2736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 descr="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83425" y="5064894"/>
            <a:ext cx="4433838" cy="1793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257" y="5413865"/>
            <a:ext cx="42338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Берегите растения водоёмов!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739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66</TotalTime>
  <Words>239</Words>
  <Application>Microsoft Office PowerPoint</Application>
  <PresentationFormat>Экран (4:3)</PresentationFormat>
  <Paragraphs>15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Волна</vt:lpstr>
      <vt:lpstr>РАСТЕНИЯ ВОДОЁМОВ Ростовской области</vt:lpstr>
      <vt:lpstr>Слайд 2</vt:lpstr>
      <vt:lpstr>Слайд 3</vt:lpstr>
      <vt:lpstr>Слайд 4</vt:lpstr>
      <vt:lpstr>Охрана растений водоёмов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РАСТЕНИЯ ВОДОЁМОВ</dc:title>
  <dc:creator>Win7</dc:creator>
  <cp:lastModifiedBy>садик</cp:lastModifiedBy>
  <cp:revision>12</cp:revision>
  <dcterms:created xsi:type="dcterms:W3CDTF">2015-12-15T17:11:23Z</dcterms:created>
  <dcterms:modified xsi:type="dcterms:W3CDTF">2018-02-06T07:08:30Z</dcterms:modified>
</cp:coreProperties>
</file>