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2"/>
  </p:notesMasterIdLst>
  <p:sldIdLst>
    <p:sldId id="256" r:id="rId2"/>
    <p:sldId id="257" r:id="rId3"/>
    <p:sldId id="296" r:id="rId4"/>
    <p:sldId id="258" r:id="rId5"/>
    <p:sldId id="293" r:id="rId6"/>
    <p:sldId id="282" r:id="rId7"/>
    <p:sldId id="297" r:id="rId8"/>
    <p:sldId id="298" r:id="rId9"/>
    <p:sldId id="283" r:id="rId10"/>
    <p:sldId id="287" r:id="rId11"/>
    <p:sldId id="291" r:id="rId12"/>
    <p:sldId id="300" r:id="rId13"/>
    <p:sldId id="292" r:id="rId14"/>
    <p:sldId id="284" r:id="rId15"/>
    <p:sldId id="294" r:id="rId16"/>
    <p:sldId id="299" r:id="rId17"/>
    <p:sldId id="295" r:id="rId18"/>
    <p:sldId id="276" r:id="rId19"/>
    <p:sldId id="289" r:id="rId20"/>
    <p:sldId id="281" r:id="rId2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rbel" panose="020B050302020402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34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34882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16130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48870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15331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13901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20244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3AC6-B567-4C8B-83D4-EBE588223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36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9228-67E2-450E-9C96-F361F757E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71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5123-942F-4E9A-9719-040B7FA08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31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9005-C9FA-4232-80BB-699A3FD8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57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EB88-8F1D-48ED-88A4-C43094081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56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5ACD-1631-4A28-B0FA-462AA81F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6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857B-4A0F-402A-8CC8-1230FBA25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12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1C97-9C20-47D6-AB12-2B0CFDAF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109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1AB5-2835-44CA-9CBF-AAEE7307B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596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04AB-83B7-42E5-90B2-8B679281A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75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F551-D2AF-45BF-AEEB-4449CFBEF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0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80C8-7FBB-4C22-98DD-45FD47D75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9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1281-A48C-4CB0-AB29-1BB3B9080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15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E74B-F9B4-4664-9D07-1B5160494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0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1B2A-AEEF-40EE-B149-87CC4FDC1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41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2A07-E441-4F85-83ED-B7ADB3032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70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2CA6EB1-0AEC-49B8-AFC6-E77AED3CE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6" r:id="rId11"/>
    <p:sldLayoutId id="2147483721" r:id="rId12"/>
    <p:sldLayoutId id="2147483727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alt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Кашарский </a:t>
            </a:r>
            <a:r>
              <a:rPr lang="ru-RU" alt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</a:t>
            </a:r>
            <a:r>
              <a:rPr lang="ru-RU" alt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lang="ru-RU" alt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«Сказка»</a:t>
            </a:r>
            <a:r>
              <a:rPr lang="ru-RU" altLang="ru-RU" sz="4800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i="1" dirty="0">
              <a:solidFill>
                <a:srgbClr val="484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783080"/>
            <a:ext cx="5852160" cy="45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39" b="19333"/>
          <a:stretch>
            <a:fillRect/>
          </a:stretch>
        </p:blipFill>
        <p:spPr>
          <a:xfrm>
            <a:off x="3000364" y="1928802"/>
            <a:ext cx="2857520" cy="46572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7354888" cy="8651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божьей коровкой</a:t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73"/>
          <a:stretch>
            <a:fillRect/>
          </a:stretch>
        </p:blipFill>
        <p:spPr>
          <a:xfrm>
            <a:off x="428596" y="785794"/>
            <a:ext cx="4204244" cy="309577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66" y="3941954"/>
            <a:ext cx="4511893" cy="2701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0" y="260350"/>
            <a:ext cx="8170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dirty="0">
                <a:solidFill>
                  <a:schemeClr val="tx1"/>
                </a:solidFill>
              </a:rPr>
              <a:t>Подвижная игра </a:t>
            </a:r>
            <a:r>
              <a:rPr lang="ru-RU" altLang="ru-RU" sz="3200" dirty="0" smtClean="0">
                <a:solidFill>
                  <a:schemeClr val="tx1"/>
                </a:solidFill>
              </a:rPr>
              <a:t>« Солнышко взошло»</a:t>
            </a:r>
            <a:r>
              <a:rPr lang="ru-RU" altLang="ru-RU" sz="3200" dirty="0" smtClean="0"/>
              <a:t>о</a:t>
            </a:r>
            <a:endParaRPr lang="ru-RU" alt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5125"/>
            <a:ext cx="4535364" cy="2551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3571876"/>
            <a:ext cx="520593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алехина 2017 экологическая тропа\DSCN7645.jpg"/>
          <p:cNvPicPr>
            <a:picLocks noChangeAspect="1" noChangeArrowheads="1"/>
          </p:cNvPicPr>
          <p:nvPr/>
        </p:nvPicPr>
        <p:blipFill>
          <a:blip r:embed="rId2" cstate="print"/>
          <a:srcRect r="21866"/>
          <a:stretch>
            <a:fillRect/>
          </a:stretch>
        </p:blipFill>
        <p:spPr bwMode="auto">
          <a:xfrm>
            <a:off x="214282" y="285728"/>
            <a:ext cx="4572032" cy="3292475"/>
          </a:xfrm>
          <a:prstGeom prst="rect">
            <a:avLst/>
          </a:prstGeom>
          <a:noFill/>
        </p:spPr>
      </p:pic>
      <p:pic>
        <p:nvPicPr>
          <p:cNvPr id="4099" name="Picture 3" descr="E:\алехина 2017 экологическая тропа\DSCN7647.jpg"/>
          <p:cNvPicPr>
            <a:picLocks noChangeAspect="1" noChangeArrowheads="1"/>
          </p:cNvPicPr>
          <p:nvPr/>
        </p:nvPicPr>
        <p:blipFill>
          <a:blip r:embed="rId3" cstate="print"/>
          <a:srcRect r="34074"/>
          <a:stretch>
            <a:fillRect/>
          </a:stretch>
        </p:blipFill>
        <p:spPr bwMode="auto">
          <a:xfrm>
            <a:off x="5000628" y="3286124"/>
            <a:ext cx="3857652" cy="3292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4500570"/>
            <a:ext cx="3155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Дядюшка Пень.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39552" y="260350"/>
            <a:ext cx="475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Цветы осенью</a:t>
            </a:r>
            <a:endParaRPr lang="ru-RU" alt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6682"/>
            <a:ext cx="4891984" cy="2936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4071942"/>
            <a:ext cx="436441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6346825" cy="13684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Зарядка на свежем воздухе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(дышим хвоей)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736"/>
            <a:ext cx="4536504" cy="2726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4286256"/>
            <a:ext cx="4608512" cy="238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876"/>
            <a:ext cx="2643206" cy="200026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Поляна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рисование увиденного)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2" r="3562"/>
          <a:stretch>
            <a:fillRect/>
          </a:stretch>
        </p:blipFill>
        <p:spPr>
          <a:xfrm>
            <a:off x="251520" y="186385"/>
            <a:ext cx="5106298" cy="2721015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143248"/>
            <a:ext cx="4896544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08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адик\Рабочий стол\алехина экологическая тропа\DSCN7699.jpg"/>
          <p:cNvPicPr>
            <a:picLocks noChangeAspect="1" noChangeArrowheads="1"/>
          </p:cNvPicPr>
          <p:nvPr/>
        </p:nvPicPr>
        <p:blipFill>
          <a:blip r:embed="rId2" cstate="print"/>
          <a:srcRect l="3663" t="6509" r="18203" b="6701"/>
          <a:stretch>
            <a:fillRect/>
          </a:stretch>
        </p:blipFill>
        <p:spPr bwMode="auto">
          <a:xfrm>
            <a:off x="214282" y="1857364"/>
            <a:ext cx="5029235" cy="3143272"/>
          </a:xfrm>
          <a:prstGeom prst="rect">
            <a:avLst/>
          </a:prstGeom>
          <a:noFill/>
        </p:spPr>
      </p:pic>
      <p:pic>
        <p:nvPicPr>
          <p:cNvPr id="3075" name="Picture 3" descr="C:\Documents and Settings\садик\Рабочий стол\алехина экологическая тропа\DSCN7700.jpg"/>
          <p:cNvPicPr>
            <a:picLocks noChangeAspect="1" noChangeArrowheads="1"/>
          </p:cNvPicPr>
          <p:nvPr/>
        </p:nvPicPr>
        <p:blipFill>
          <a:blip r:embed="rId3" cstate="print"/>
          <a:srcRect l="21920" r="29246" b="26133"/>
          <a:stretch>
            <a:fillRect/>
          </a:stretch>
        </p:blipFill>
        <p:spPr bwMode="auto">
          <a:xfrm>
            <a:off x="5366907" y="1928802"/>
            <a:ext cx="377709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571612"/>
            <a:ext cx="2500330" cy="13573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Забота о природе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714488"/>
            <a:ext cx="3886778" cy="25383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714752"/>
            <a:ext cx="4464496" cy="2883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1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052513" y="0"/>
            <a:ext cx="695325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SzPct val="100000"/>
            </a:pPr>
            <a:r>
              <a:rPr lang="ru-RU" altLang="ru-RU" sz="400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родителями: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23850" y="738188"/>
            <a:ext cx="7993063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4488" indent="-3429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КВН, викторина;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поделок, рисунков; 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субботники по облагораживанию территории детского сада;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взросло-детские проекты;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конкурсах;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совместных экологических развлечениях,  досугах, праздниках;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фотовыставки;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экологической газеты;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книжек-малышек (сочиняем экологические сказки);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6" y="188640"/>
            <a:ext cx="5792222" cy="30974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3429000"/>
            <a:ext cx="5689772" cy="335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58763" y="-50800"/>
            <a:ext cx="85756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60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0360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alt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endParaRPr lang="ru-RU" alt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</a:t>
            </a:r>
            <a:endParaRPr lang="ru-RU" alt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</a:t>
            </a:r>
            <a:endParaRPr lang="ru-RU" alt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dirty="0">
              <a:solidFill>
                <a:srgbClr val="484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643314"/>
            <a:ext cx="81938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любое время года ходим тропами природы.</a:t>
            </a:r>
            <a:endParaRPr lang="en-US" alt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Заголовок 1"/>
          <p:cNvSpPr>
            <a:spLocks noGrp="1"/>
          </p:cNvSpPr>
          <p:nvPr>
            <p:ph type="title"/>
          </p:nvPr>
        </p:nvSpPr>
        <p:spPr>
          <a:xfrm>
            <a:off x="596900" y="166688"/>
            <a:ext cx="7886700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 воспитатель Алехина Е.С.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000240"/>
            <a:ext cx="7625113" cy="42891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74400"/>
            <a:ext cx="7056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Экологическая тропа в ДОУ.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Экологическая тропа - это специальный образовательный маршрут в природных условиях, где есть экологически значимые природные объекты. На этих маршрутах можно познакомить детей и взрослых с многообразием растений и животных, связями, которые имеются между ними, представить на практике природоохранную деятельность,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А мы знаем, что воспитание любви к родному краю невозможно без общения с природой.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Поэтому экологическая тропа занимает важное место в системе накопления каждым ребенком личного опыта, экологически правильного взаимодействия с природой ближайшего окружения, безопасного как для ребенка, так и для самой природы, в соответствии со своими интересами, склонностями, уровнем  познавательного развития.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Объектами экологической тропинки могут быть: различные виды пород деревьев, (аллеи, сад, уголок леса; кустарники; различные по форме и подбору растений цветочные клумбы; альпинарии; небольшие водоемы (искусственные); уголок луга; уголок нетронутой природы; муравейник; грядка с лекарственными растениями; огород, отдельные красивоцветущие растения и др.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0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5288" y="-963613"/>
            <a:ext cx="6700837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с детьми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2636838"/>
            <a:ext cx="8396288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"/>
            </a:pPr>
            <a:r>
              <a:rPr lang="ru-RU" altLang="ru-RU" sz="20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стремление к познанию природы через творческую, </a:t>
            </a:r>
            <a:r>
              <a:rPr lang="ru-RU" altLang="ru-RU" sz="2000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 </a:t>
            </a:r>
            <a:r>
              <a:rPr lang="ru-RU" altLang="ru-RU" sz="20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 деятельность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"/>
            </a:pPr>
            <a:r>
              <a:rPr lang="ru-RU" altLang="ru-RU" sz="20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анализировать различные природные и социальные явления и события, сопоставлять их, обобщать; делать </a:t>
            </a:r>
            <a:r>
              <a:rPr lang="ru-RU" altLang="ru-RU" sz="2000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выводы; </a:t>
            </a:r>
            <a:r>
              <a:rPr lang="ru-RU" altLang="ru-RU" sz="20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предвидеть возможное развитие событий и на основе этого планировать свои и чужие действия, поступки; 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SzPct val="145000"/>
              <a:buFont typeface="Wingdings" panose="05000000000000000000" pitchFamily="2" charset="2"/>
              <a:buChar char=""/>
            </a:pPr>
            <a:r>
              <a:rPr lang="ru-RU" altLang="ru-RU" sz="20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процессы (восприятие, память, внимание, воображение, мышление) и мыслительные операции (анализ, </a:t>
            </a:r>
            <a:r>
              <a:rPr lang="ru-RU" altLang="ru-RU" sz="2000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сравнение, обобщение, </a:t>
            </a:r>
            <a:r>
              <a:rPr lang="ru-RU" altLang="ru-RU" sz="2000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классификация.) </a:t>
            </a:r>
            <a:r>
              <a:rPr lang="ru-RU" altLang="ru-RU" sz="20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специальных дидактических игр и упражнений;</a:t>
            </a: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SzPct val="145000"/>
            </a:pPr>
            <a:endParaRPr lang="ru-RU" alt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SzPct val="145000"/>
            </a:pPr>
            <a:endParaRPr lang="ru-RU" alt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SzPct val="145000"/>
            </a:pPr>
            <a:endParaRPr lang="ru-RU" alt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buSzPct val="145000"/>
            </a:pPr>
            <a:endParaRPr lang="ru-RU" alt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25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25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25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3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00166" y="2071678"/>
            <a:ext cx="6500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1pPr>
            <a:lvl2pPr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2pPr>
            <a:lvl3pPr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3pPr>
            <a:lvl4pPr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4pPr>
            <a:lvl5pPr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rbel" panose="020B0503020204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indent="0">
              <a:buClr>
                <a:srgbClr val="00B050"/>
              </a:buClr>
            </a:pPr>
            <a:r>
              <a:rPr lang="ru-RU" altLang="ru-RU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Жужжащий и </a:t>
            </a: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ползающий мир</a:t>
            </a:r>
            <a:endParaRPr lang="ru-RU" altLang="ru-RU" sz="2800" b="1" i="1" dirty="0" smtClean="0">
              <a:solidFill>
                <a:srgbClr val="484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B050"/>
              </a:buClr>
            </a:pP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Пернатый  мир</a:t>
            </a:r>
          </a:p>
          <a:p>
            <a:pPr marL="0" indent="0">
              <a:buClr>
                <a:srgbClr val="00B050"/>
              </a:buClr>
            </a:pPr>
            <a:r>
              <a:rPr lang="ru-RU" altLang="ru-RU" sz="2800" b="1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Поляна творчества</a:t>
            </a:r>
            <a:endParaRPr lang="ru-RU" altLang="ru-RU" sz="2800" b="1" i="1" dirty="0">
              <a:solidFill>
                <a:srgbClr val="484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B050"/>
              </a:buClr>
            </a:pP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800" b="1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дядюшки Пня</a:t>
            </a:r>
          </a:p>
          <a:p>
            <a:pPr marL="0" indent="0">
              <a:buClr>
                <a:srgbClr val="00B050"/>
              </a:buClr>
            </a:pP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Красавица </a:t>
            </a: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  <a:endParaRPr lang="ru-RU" altLang="ru-RU" sz="2800" b="1" i="1" dirty="0">
              <a:solidFill>
                <a:srgbClr val="484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B050"/>
              </a:buClr>
            </a:pPr>
            <a:r>
              <a:rPr lang="ru-RU" altLang="ru-RU" sz="2800" b="1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Русская берёзка</a:t>
            </a:r>
          </a:p>
          <a:p>
            <a:pPr marL="0" indent="0">
              <a:buClr>
                <a:srgbClr val="00B050"/>
              </a:buClr>
            </a:pPr>
            <a:r>
              <a:rPr lang="ru-RU" altLang="ru-RU" sz="2800" b="1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Акация</a:t>
            </a:r>
            <a:endParaRPr lang="ru-RU" altLang="ru-RU" sz="2800" b="1" i="1" dirty="0">
              <a:solidFill>
                <a:srgbClr val="484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B050"/>
              </a:buClr>
            </a:pPr>
            <a:r>
              <a:rPr lang="ru-RU" altLang="ru-RU" sz="2800" b="1" i="1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Цветочная </a:t>
            </a: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поляна  </a:t>
            </a:r>
            <a:endParaRPr lang="ru-RU" altLang="ru-RU" sz="2800" b="1" i="1" dirty="0">
              <a:solidFill>
                <a:srgbClr val="484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B050"/>
              </a:buClr>
            </a:pP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Физкультурная </a:t>
            </a:r>
            <a:r>
              <a:rPr lang="ru-RU" altLang="ru-RU" sz="2800" b="1" i="1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  <a:endParaRPr lang="ru-RU" altLang="ru-RU" b="1" i="1" dirty="0">
              <a:solidFill>
                <a:srgbClr val="484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857232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экологической 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8964612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с детьми на экологической тропе: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беседы;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в природе;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доброты;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природу;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прогулки;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конкурсы;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акции;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экологических ситуативных задач;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altLang="ru-RU" sz="1400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патруль;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 природы»;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«Лесная аптека» (рассматривание иллюстраций и беседы с детьми, поиск лекарственных растений на участке, беседы о правилах сбора растений);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экологических карт;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развлечения, досуги, праздники;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игры (дидактические, имитационные, </a:t>
            </a:r>
            <a:r>
              <a:rPr lang="ru-RU" altLang="ru-RU" sz="1400" dirty="0" smtClean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игры-путешествия, сюжетно-ролевые игры, соревновательные, подвижные);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сказки;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484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инсценировки, театрализации.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дик\Рабочий стол\алехина экологическая тропа\DSCN7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125606" cy="45720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323" y="5715016"/>
            <a:ext cx="8748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карты-маршрута экологической тропы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адик\Рабочий стол\алехина экологическая тропа\DSCN7701.jpg"/>
          <p:cNvPicPr>
            <a:picLocks noChangeAspect="1" noChangeArrowheads="1"/>
          </p:cNvPicPr>
          <p:nvPr/>
        </p:nvPicPr>
        <p:blipFill>
          <a:blip r:embed="rId2"/>
          <a:srcRect l="13375" r="14596"/>
          <a:stretch>
            <a:fillRect/>
          </a:stretch>
        </p:blipFill>
        <p:spPr bwMode="auto">
          <a:xfrm>
            <a:off x="714348" y="428604"/>
            <a:ext cx="7644638" cy="59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472" y="1357298"/>
            <a:ext cx="2286048" cy="85725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берёзы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821116" cy="2711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500438"/>
            <a:ext cx="6372200" cy="301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355</Words>
  <Application>Microsoft Office PowerPoint</Application>
  <PresentationFormat>Экран (4:3)</PresentationFormat>
  <Paragraphs>70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 берёзы</vt:lpstr>
      <vt:lpstr>Наблюдение за божьей коровкой </vt:lpstr>
      <vt:lpstr>Слайд 11</vt:lpstr>
      <vt:lpstr>Слайд 12</vt:lpstr>
      <vt:lpstr>Слайд 13</vt:lpstr>
      <vt:lpstr>Зарядка на свежем воздухе (дышим хвоей)</vt:lpstr>
      <vt:lpstr>Слайд 15</vt:lpstr>
      <vt:lpstr>Слайд 16</vt:lpstr>
      <vt:lpstr>Забота о природе</vt:lpstr>
      <vt:lpstr>Слайд 18</vt:lpstr>
      <vt:lpstr>Слайд 19</vt:lpstr>
      <vt:lpstr>Работу выполнил: воспитатель Алехина Е.С.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садик</cp:lastModifiedBy>
  <cp:revision>223</cp:revision>
  <cp:lastPrinted>1601-01-01T00:00:00Z</cp:lastPrinted>
  <dcterms:created xsi:type="dcterms:W3CDTF">2012-12-11T15:21:10Z</dcterms:created>
  <dcterms:modified xsi:type="dcterms:W3CDTF">2017-11-17T11:32:54Z</dcterms:modified>
</cp:coreProperties>
</file>